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8" r:id="rId10"/>
    <p:sldId id="269" r:id="rId11"/>
    <p:sldId id="270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602DD-2F9B-43DF-8D17-38D532FC3F7C}" type="datetimeFigureOut">
              <a:rPr lang="en-US" smtClean="0"/>
              <a:t>1/24/2010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46A78-454C-4935-A70F-1B81D71F63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69888"/>
            <a:ext cx="8153400" cy="1165225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295400"/>
            <a:ext cx="7620000" cy="519113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F616916B-5E91-4D7F-BB69-DEED76CE8E71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BB127A-D194-4F46-A175-713BEBC54423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10300" y="5334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EB6C47-373C-4505-A67A-AB941C5FF2E0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818537-C03D-43D3-A388-2C0AB3FFADA1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0A3082-8AD3-4B89-B8DE-1CB96D6A4CC0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2954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C9AB02-CC0F-45EE-90E0-3B3F98085684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A13519-99EF-45A1-A185-F8FD39A92EA2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36797-8E47-471D-9012-F78CEE33D566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7F1C1-6815-4862-B83E-0F43E479A8C8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B60AA-123C-42EC-93FE-C42C7D839915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FDA9A-470A-41EE-BC18-D3F34ECCDF8D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533400"/>
            <a:ext cx="762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3600" y="64008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/>
            </a:lvl1pPr>
          </a:lstStyle>
          <a:p>
            <a:fld id="{C1E9634B-2839-4E32-83B2-58D00C8BFD10}" type="datetime1">
              <a:rPr lang="en-US" smtClean="0"/>
              <a:t>1/24/2010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fld id="{59FE50BC-CC6F-42F4-BE30-3965C37E14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co.swisd.net/support/cit" TargetMode="External"/><Relationship Id="rId2" Type="http://schemas.openxmlformats.org/officeDocument/2006/relationships/hyperlink" Target="http://district.swisd.net/Technology/Instructional_Technology/Techpro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istrict.swisd.net/Technology/Instructional_Technology/comp_proces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295400"/>
            <a:ext cx="7620000" cy="519113"/>
          </a:xfrm>
        </p:spPr>
        <p:txBody>
          <a:bodyPr/>
          <a:lstStyle/>
          <a:p>
            <a:r>
              <a:rPr lang="en-US" dirty="0" smtClean="0"/>
              <a:t>Week 2 Assignment – EDLD 5362 ET8012</a:t>
            </a:r>
          </a:p>
          <a:p>
            <a:r>
              <a:rPr lang="en-US" dirty="0" smtClean="0"/>
              <a:t>Laura J. Lopez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Offers numerous features:</a:t>
            </a:r>
          </a:p>
          <a:p>
            <a:pPr lvl="1"/>
            <a:r>
              <a:rPr lang="en-US" sz="1600" dirty="0" smtClean="0"/>
              <a:t>Branding &amp; Visual Design Freedom</a:t>
            </a:r>
          </a:p>
          <a:p>
            <a:pPr lvl="1"/>
            <a:r>
              <a:rPr lang="en-US" sz="1600" dirty="0" smtClean="0"/>
              <a:t>Unique Member Profiles</a:t>
            </a:r>
          </a:p>
          <a:p>
            <a:pPr lvl="1"/>
            <a:r>
              <a:rPr lang="en-US" sz="1600" dirty="0" smtClean="0"/>
              <a:t>Moderation &amp; Privacy</a:t>
            </a:r>
          </a:p>
          <a:p>
            <a:pPr lvl="1"/>
            <a:r>
              <a:rPr lang="en-US" sz="1600" dirty="0" smtClean="0"/>
              <a:t>Invite &amp; Share</a:t>
            </a:r>
          </a:p>
          <a:p>
            <a:pPr lvl="1"/>
            <a:r>
              <a:rPr lang="en-US" sz="1600" dirty="0" smtClean="0"/>
              <a:t>Latest Activity</a:t>
            </a:r>
          </a:p>
          <a:p>
            <a:pPr lvl="1"/>
            <a:r>
              <a:rPr lang="en-US" sz="1600" dirty="0" smtClean="0"/>
              <a:t>RSS Feeds in and RSS Out</a:t>
            </a:r>
          </a:p>
          <a:p>
            <a:pPr lvl="1"/>
            <a:r>
              <a:rPr lang="en-US" sz="1600" dirty="0" smtClean="0"/>
              <a:t>Photos &amp; Videos</a:t>
            </a:r>
          </a:p>
          <a:p>
            <a:pPr lvl="1"/>
            <a:r>
              <a:rPr lang="en-US" sz="1600" dirty="0" smtClean="0"/>
              <a:t>Chat</a:t>
            </a:r>
          </a:p>
          <a:p>
            <a:pPr lvl="1"/>
            <a:r>
              <a:rPr lang="en-US" sz="1600" dirty="0" smtClean="0"/>
              <a:t>Groups</a:t>
            </a:r>
          </a:p>
          <a:p>
            <a:pPr lvl="1"/>
            <a:r>
              <a:rPr lang="en-US" sz="1600" dirty="0" smtClean="0"/>
              <a:t>Discussion Forum</a:t>
            </a:r>
          </a:p>
          <a:p>
            <a:pPr lvl="1"/>
            <a:r>
              <a:rPr lang="en-US" sz="1600" dirty="0" smtClean="0"/>
              <a:t>Blogs for every member</a:t>
            </a:r>
          </a:p>
          <a:p>
            <a:pPr lvl="1"/>
            <a:r>
              <a:rPr lang="en-US" sz="1600" dirty="0" smtClean="0"/>
              <a:t>Events</a:t>
            </a:r>
            <a:endParaRPr lang="en-US" dirty="0" smtClean="0"/>
          </a:p>
          <a:p>
            <a:pPr lvl="1"/>
            <a:r>
              <a:rPr lang="en-US" sz="1600" dirty="0" smtClean="0"/>
              <a:t>Ning Apps (additional features)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About Ning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0751" y="1371600"/>
            <a:ext cx="5480249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Brace 4"/>
          <p:cNvSpPr/>
          <p:nvPr/>
        </p:nvSpPr>
        <p:spPr bwMode="auto">
          <a:xfrm>
            <a:off x="1905000" y="1524000"/>
            <a:ext cx="304800" cy="4800600"/>
          </a:xfrm>
          <a:prstGeom prst="leftBrac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35052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Available Educational Networks</a:t>
            </a:r>
            <a:endParaRPr lang="en-US" sz="24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About Ning</a:t>
            </a:r>
            <a:endParaRPr lang="en-US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9450" y="1766887"/>
            <a:ext cx="485775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" y="1752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Network has many groups within it.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 bwMode="auto">
          <a:xfrm>
            <a:off x="2819400" y="1828800"/>
            <a:ext cx="304800" cy="3962400"/>
          </a:xfrm>
          <a:prstGeom prst="leftBrac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34290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 These groups are part “Classroom 2.0”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About Ning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Differences:  Look and feel, features, capabilities, groups, and information</a:t>
            </a:r>
          </a:p>
          <a:p>
            <a:r>
              <a:rPr lang="en-US" sz="2400" dirty="0" smtClean="0"/>
              <a:t>Both are Social Information Networks (SINs)</a:t>
            </a:r>
          </a:p>
          <a:p>
            <a:r>
              <a:rPr lang="en-US" sz="2400" dirty="0" smtClean="0"/>
              <a:t>Both serve as collaborative, knowledge-sharing communities, and social content sites</a:t>
            </a:r>
          </a:p>
          <a:p>
            <a:r>
              <a:rPr lang="en-US" sz="2400" dirty="0" smtClean="0"/>
              <a:t>Together a user has access to a wealth of information to help gain ideas, stay up-to-date on new technologies, and learn of effective implementation strategies in the classroom</a:t>
            </a:r>
          </a:p>
          <a:p>
            <a:r>
              <a:rPr lang="en-US" sz="2400" dirty="0" smtClean="0"/>
              <a:t>A means of ongoing and individualized professional development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Diigo and Ning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Diigo Inc. (2010). </a:t>
            </a:r>
            <a:r>
              <a:rPr lang="en-US" sz="1600" i="1" dirty="0" smtClean="0"/>
              <a:t>Diigo</a:t>
            </a:r>
            <a:r>
              <a:rPr lang="en-US" sz="1600" dirty="0" smtClean="0"/>
              <a:t>. Retrieved January 24, 2010, from Diigo: http://www.diigo.com/index</a:t>
            </a:r>
          </a:p>
          <a:p>
            <a:r>
              <a:rPr lang="en-US" sz="1600" dirty="0" smtClean="0"/>
              <a:t>Ning, Inc. (2010). </a:t>
            </a:r>
            <a:r>
              <a:rPr lang="en-US" sz="1600" i="1" dirty="0" smtClean="0"/>
              <a:t>Ning</a:t>
            </a:r>
            <a:r>
              <a:rPr lang="en-US" sz="1600" dirty="0" smtClean="0"/>
              <a:t>. Retrieved January 24, 2010, from Ning: http://about.ning.com/index.php</a:t>
            </a:r>
          </a:p>
          <a:p>
            <a:r>
              <a:rPr lang="en-US" sz="1600" dirty="0" smtClean="0"/>
              <a:t>Scobee Middle School. (2009, November 16). </a:t>
            </a:r>
            <a:r>
              <a:rPr lang="en-US" sz="1600" i="1" dirty="0" smtClean="0"/>
              <a:t>Instructional and Operational Support Staff</a:t>
            </a:r>
            <a:r>
              <a:rPr lang="en-US" sz="1600" dirty="0" smtClean="0"/>
              <a:t>. Retrieved January 24, 2010, from Campus Instructional Technologist: http://sco.swisd.net/support/cit</a:t>
            </a:r>
          </a:p>
          <a:p>
            <a:r>
              <a:rPr lang="en-US" sz="1600" dirty="0" smtClean="0"/>
              <a:t>Southwest ISD Technology Department. (2009, October 13). </a:t>
            </a:r>
            <a:r>
              <a:rPr lang="en-US" sz="1600" i="1" dirty="0" smtClean="0"/>
              <a:t>Instructional Technology Department</a:t>
            </a:r>
            <a:r>
              <a:rPr lang="en-US" sz="1600" dirty="0" smtClean="0"/>
              <a:t>. Retrieved January 24, 2010, from Technology Proficiency Programs: http://district.swisd.net/Technology/Instructional_Technology/Techprof</a:t>
            </a:r>
          </a:p>
          <a:p>
            <a:r>
              <a:rPr lang="en-US" sz="1600" dirty="0" smtClean="0"/>
              <a:t>Southwest ISD Technology Department. (2009, October 13). </a:t>
            </a:r>
            <a:r>
              <a:rPr lang="en-US" sz="1600" i="1" dirty="0" smtClean="0"/>
              <a:t>Instructional Technology Department</a:t>
            </a:r>
            <a:r>
              <a:rPr lang="en-US" sz="1600" dirty="0" smtClean="0"/>
              <a:t>. Retrieved January 24, 2010, from Professional Educator Technology Proficiency Program: http://district.swisd.net/Technology/Instructional_Technology/edu_tprof</a:t>
            </a:r>
          </a:p>
          <a:p>
            <a:r>
              <a:rPr lang="en-US" sz="1600" dirty="0" smtClean="0"/>
              <a:t>Southwest ISD Technology Department. (2009, October 13). </a:t>
            </a:r>
            <a:r>
              <a:rPr lang="en-US" sz="1600" i="1" dirty="0" smtClean="0"/>
              <a:t>Instructional Technology Department</a:t>
            </a:r>
            <a:r>
              <a:rPr lang="en-US" sz="1600" dirty="0" smtClean="0"/>
              <a:t>. Retrieved January 24, 2010, from Proficiency Program Completion Process: http://district.swisd.net/Technology/Instructional_Technology/comp_process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Introduction &amp; Background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772400" cy="5029200"/>
          </a:xfrm>
        </p:spPr>
        <p:txBody>
          <a:bodyPr/>
          <a:lstStyle/>
          <a:p>
            <a:r>
              <a:rPr lang="en-US" sz="2000" dirty="0" smtClean="0"/>
              <a:t>In an effort to help support and promote the acquisition of skills necessary to perform optimally within each job category, the Southwest Independent School District’s Technology Department has designed a </a:t>
            </a:r>
            <a:r>
              <a:rPr lang="en-US" sz="2000" dirty="0" smtClean="0">
                <a:hlinkClick r:id="rId2"/>
              </a:rPr>
              <a:t>Professional Educator Proficiency Program that is aligned to all SWISD’s Board Priority Goals </a:t>
            </a:r>
            <a:r>
              <a:rPr lang="en-US" sz="2000" dirty="0" smtClean="0"/>
              <a:t>(Southwest ISD Technology Department, 2009). </a:t>
            </a:r>
          </a:p>
          <a:p>
            <a:r>
              <a:rPr lang="en-US" sz="2000" dirty="0" smtClean="0"/>
              <a:t>The program is divided into 4 levels which include six basic proficiency </a:t>
            </a:r>
            <a:r>
              <a:rPr lang="en-US" sz="2000" dirty="0" smtClean="0"/>
              <a:t>areas.  The </a:t>
            </a:r>
            <a:r>
              <a:rPr lang="en-US" sz="2000" dirty="0" smtClean="0"/>
              <a:t>skills and requirements of each level provide the necessary foundations for successful progression through the program (Southwest ISD Technology Department, 2009).</a:t>
            </a:r>
          </a:p>
          <a:p>
            <a:r>
              <a:rPr lang="en-US" sz="2000" dirty="0" smtClean="0"/>
              <a:t>As a </a:t>
            </a:r>
            <a:r>
              <a:rPr lang="en-US" sz="2000" dirty="0" smtClean="0">
                <a:hlinkClick r:id="rId3"/>
              </a:rPr>
              <a:t>Campus Instructional Technologist in SWISD</a:t>
            </a:r>
            <a:r>
              <a:rPr lang="en-US" sz="2000" dirty="0" smtClean="0"/>
              <a:t>, I am assigned to Scobee Middle School where it is my job to assist all professional educators on the campus in successful progression through our Professional Educator Proficiency Program.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772400" cy="5029200"/>
          </a:xfrm>
        </p:spPr>
        <p:txBody>
          <a:bodyPr/>
          <a:lstStyle/>
          <a:p>
            <a:r>
              <a:rPr lang="en-US" sz="2000" dirty="0" smtClean="0"/>
              <a:t>Scobee M.S. is in its third year of the program and is currently working on finalizing our focus on </a:t>
            </a:r>
            <a:r>
              <a:rPr lang="en-US" sz="2000" dirty="0" smtClean="0">
                <a:hlinkClick r:id="rId2"/>
              </a:rPr>
              <a:t>Level 2 -Technology Productivity </a:t>
            </a:r>
            <a:r>
              <a:rPr lang="en-US" sz="2000" dirty="0" smtClean="0"/>
              <a:t>in May of this year.  </a:t>
            </a:r>
          </a:p>
          <a:p>
            <a:r>
              <a:rPr lang="en-US" sz="2000" dirty="0" smtClean="0"/>
              <a:t>In an effort to offer ongoing support to teachers with Level 2, as well as support their transition to </a:t>
            </a:r>
            <a:r>
              <a:rPr lang="en-US" sz="2000" dirty="0" smtClean="0">
                <a:hlinkClick r:id="rId2"/>
              </a:rPr>
              <a:t>Level 3 -Technology Enrichment</a:t>
            </a:r>
            <a:r>
              <a:rPr lang="en-US" sz="2000" dirty="0" smtClean="0"/>
              <a:t>, the purpose of this presentation is to introduce  some of the online resources that are available and can offer continuous  support to educators.</a:t>
            </a:r>
          </a:p>
          <a:p>
            <a:r>
              <a:rPr lang="en-US" sz="2000" dirty="0" smtClean="0"/>
              <a:t>The two resources highlighted  here are a few popular networks  that offer a variety of quality, up-to-date  suggestions, tip &amp; tricks,  lesson plans, and  the opportunity to collaborate with other educators around the world.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/>
              <a:t>Diigo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/>
              <a:t>Ning</a:t>
            </a: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Introduction &amp; Background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Diigo - abbreviation for </a:t>
            </a:r>
            <a:r>
              <a:rPr lang="en-US" sz="2400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/>
              <a:t>igest of </a:t>
            </a:r>
            <a:r>
              <a:rPr lang="en-US" sz="2400" dirty="0" smtClean="0">
                <a:solidFill>
                  <a:srgbClr val="FF0000"/>
                </a:solidFill>
              </a:rPr>
              <a:t>I</a:t>
            </a:r>
            <a:r>
              <a:rPr lang="en-US" sz="2400" dirty="0" smtClean="0"/>
              <a:t>nternet </a:t>
            </a:r>
            <a:r>
              <a:rPr lang="en-US" sz="2400" dirty="0" smtClean="0">
                <a:solidFill>
                  <a:srgbClr val="FF0000"/>
                </a:solidFill>
              </a:rPr>
              <a:t>I</a:t>
            </a:r>
            <a:r>
              <a:rPr lang="en-US" sz="2400" dirty="0" smtClean="0"/>
              <a:t>nformation, </a:t>
            </a:r>
            <a:r>
              <a:rPr lang="en-US" sz="2400" dirty="0" smtClean="0">
                <a:solidFill>
                  <a:srgbClr val="FF0000"/>
                </a:solidFill>
              </a:rPr>
              <a:t>G</a:t>
            </a:r>
            <a:r>
              <a:rPr lang="en-US" sz="2400" dirty="0" smtClean="0"/>
              <a:t>roups and </a:t>
            </a:r>
            <a:r>
              <a:rPr lang="en-US" sz="2400" dirty="0" smtClean="0">
                <a:solidFill>
                  <a:srgbClr val="FF0000"/>
                </a:solidFill>
              </a:rPr>
              <a:t>O</a:t>
            </a:r>
            <a:r>
              <a:rPr lang="en-US" sz="2400" dirty="0" smtClean="0"/>
              <a:t>ther stuff.</a:t>
            </a:r>
          </a:p>
          <a:p>
            <a:pPr lvl="0"/>
            <a:r>
              <a:rPr lang="en-US" sz="2400" dirty="0" smtClean="0"/>
              <a:t>A Social Information Network (SIN) that offers two services in one (Diigo Inc., 2010).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A research and collaborative research tool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A knowledge-sharing community and social content site</a:t>
            </a:r>
            <a:endParaRPr lang="en-US" sz="2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About Diigo</a:t>
            </a:r>
            <a:endParaRPr lang="en-US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4267200"/>
            <a:ext cx="413375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Personal Research Tool (Diigo Inc., 2010):</a:t>
            </a:r>
          </a:p>
          <a:p>
            <a:pPr lvl="1"/>
            <a:r>
              <a:rPr lang="en-US" sz="2400" dirty="0" smtClean="0"/>
              <a:t>Provides a Browser add-on to improve research productivity</a:t>
            </a:r>
          </a:p>
          <a:p>
            <a:pPr lvl="1"/>
            <a:r>
              <a:rPr lang="en-US" sz="2400" dirty="0" smtClean="0"/>
              <a:t>Allows highlighting portions of web pages</a:t>
            </a:r>
          </a:p>
          <a:p>
            <a:pPr lvl="1"/>
            <a:r>
              <a:rPr lang="en-US" sz="2400" dirty="0" smtClean="0"/>
              <a:t>Can attach sticky notes to specific parts of web pages</a:t>
            </a:r>
          </a:p>
          <a:p>
            <a:pPr lvl="1"/>
            <a:r>
              <a:rPr lang="en-US" sz="2400" dirty="0" smtClean="0"/>
              <a:t>Highlighting and Sticky Notes are superimposed on original page</a:t>
            </a:r>
          </a:p>
          <a:p>
            <a:pPr lvl="1"/>
            <a:r>
              <a:rPr lang="en-US" sz="2400" dirty="0" smtClean="0"/>
              <a:t>All saved on Diigo servers, creating a personal digest of the web</a:t>
            </a:r>
          </a:p>
          <a:p>
            <a:r>
              <a:rPr lang="en-US" sz="2400" dirty="0" smtClean="0"/>
              <a:t>Accessible from any PC or even iPhone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About Diigo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Collaborative Research Platform (Diigo Inc., 2010):</a:t>
            </a:r>
          </a:p>
          <a:p>
            <a:pPr lvl="1"/>
            <a:r>
              <a:rPr lang="en-US" sz="2400" dirty="0" smtClean="0"/>
              <a:t>Share findings easily with friends and colleagues</a:t>
            </a:r>
          </a:p>
          <a:p>
            <a:pPr lvl="1"/>
            <a:r>
              <a:rPr lang="en-US" sz="2400" dirty="0" smtClean="0"/>
              <a:t>Create groups to pool relevant resources, findings, and thoughts</a:t>
            </a:r>
          </a:p>
          <a:p>
            <a:pPr lvl="2"/>
            <a:r>
              <a:rPr lang="en-US" dirty="0" smtClean="0"/>
              <a:t>Project Team</a:t>
            </a:r>
          </a:p>
          <a:p>
            <a:pPr lvl="2"/>
            <a:r>
              <a:rPr lang="en-US" dirty="0" smtClean="0"/>
              <a:t>Club</a:t>
            </a:r>
          </a:p>
          <a:p>
            <a:pPr lvl="2"/>
            <a:r>
              <a:rPr lang="en-US" dirty="0" smtClean="0"/>
              <a:t>Class</a:t>
            </a:r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About Diigo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772400" cy="5257800"/>
          </a:xfrm>
        </p:spPr>
        <p:txBody>
          <a:bodyPr/>
          <a:lstStyle/>
          <a:p>
            <a:pPr lvl="0"/>
            <a:r>
              <a:rPr lang="en-US" sz="2400" dirty="0" smtClean="0"/>
              <a:t>Social Content Site (Diigo Inc., 2010):</a:t>
            </a:r>
          </a:p>
          <a:p>
            <a:pPr lvl="1"/>
            <a:r>
              <a:rPr lang="en-US" sz="2400" dirty="0" smtClean="0"/>
              <a:t>Allows for a collectively created repository of quality content, filtered and annotated by the community on almost any subject</a:t>
            </a:r>
          </a:p>
          <a:p>
            <a:pPr lvl="1"/>
            <a:r>
              <a:rPr lang="en-US" sz="2400" dirty="0" smtClean="0"/>
              <a:t>Find and subscribe to most recent or popular bookmarks</a:t>
            </a:r>
          </a:p>
          <a:p>
            <a:pPr lvl="1"/>
            <a:r>
              <a:rPr lang="en-US" sz="2400" dirty="0" smtClean="0"/>
              <a:t>Recommends news and resources personalized to your interests</a:t>
            </a:r>
          </a:p>
          <a:p>
            <a:pPr lvl="1"/>
            <a:r>
              <a:rPr lang="en-US" sz="2400" dirty="0" smtClean="0"/>
              <a:t>Shows who else has bookmarked a web page</a:t>
            </a:r>
          </a:p>
          <a:p>
            <a:pPr lvl="2"/>
            <a:r>
              <a:rPr lang="en-US" sz="1800" dirty="0" smtClean="0"/>
              <a:t>Shows other similar pages and sites others may have bookmarked</a:t>
            </a:r>
          </a:p>
          <a:p>
            <a:pPr lvl="2"/>
            <a:r>
              <a:rPr lang="en-US" sz="1800" dirty="0" smtClean="0"/>
              <a:t>Social browsing experience and a great way to find related content</a:t>
            </a:r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About Diigo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Knowledge-Sharing Community (Diigo Inc., 2010):</a:t>
            </a:r>
          </a:p>
          <a:p>
            <a:pPr lvl="1"/>
            <a:r>
              <a:rPr lang="en-US" sz="2400" dirty="0" smtClean="0"/>
              <a:t>New way to connect and keep in touch with friends and colleagues with similar interests</a:t>
            </a:r>
          </a:p>
          <a:p>
            <a:pPr lvl="1"/>
            <a:r>
              <a:rPr lang="en-US" sz="2400" dirty="0" smtClean="0"/>
              <a:t>Search for people by tags or sites to find others who share specific interests</a:t>
            </a:r>
          </a:p>
          <a:p>
            <a:r>
              <a:rPr lang="en-US" sz="2400" dirty="0" smtClean="0"/>
              <a:t>Add others as friends, send messages, invite them to a group, or add them to a watch list</a:t>
            </a:r>
          </a:p>
          <a:p>
            <a:r>
              <a:rPr lang="en-US" sz="2400" dirty="0" smtClean="0"/>
              <a:t>Categories of possible interest to Educators:</a:t>
            </a:r>
          </a:p>
          <a:p>
            <a:pPr lvl="1"/>
            <a:r>
              <a:rPr lang="en-US" sz="1800" dirty="0" smtClean="0"/>
              <a:t>Computer &amp; Internet (881)</a:t>
            </a:r>
          </a:p>
          <a:p>
            <a:pPr lvl="1"/>
            <a:r>
              <a:rPr lang="en-US" sz="1800" dirty="0" smtClean="0"/>
              <a:t>School &amp; Education (1323)</a:t>
            </a:r>
          </a:p>
          <a:p>
            <a:pPr lvl="1"/>
            <a:r>
              <a:rPr lang="en-US" sz="1800" dirty="0" smtClean="0"/>
              <a:t>Science (185)</a:t>
            </a:r>
          </a:p>
          <a:p>
            <a:pPr lvl="1"/>
            <a:r>
              <a:rPr lang="en-US" sz="1800" dirty="0" smtClean="0"/>
              <a:t>Education – K12 (242)</a:t>
            </a:r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About Diigo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Ning is a social platform for the world’s interests and passions online.  With Ning, you can make your brand social, amplify a cause your passionate about, or simply forge strong relationships with like-minded people (Ning, Inc., 2010).</a:t>
            </a:r>
          </a:p>
          <a:p>
            <a:pPr lvl="1"/>
            <a:endParaRPr lang="en-US" sz="1600" dirty="0" smtClean="0"/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Comparison</a:t>
            </a:r>
            <a:br>
              <a:rPr lang="en-US" dirty="0" smtClean="0"/>
            </a:br>
            <a:r>
              <a:rPr lang="en-US" sz="2000" dirty="0" smtClean="0"/>
              <a:t>About Ning</a:t>
            </a:r>
            <a:endParaRPr lang="en-US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328447"/>
            <a:ext cx="3357940" cy="307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E50BC-CC6F-42F4-BE30-3965C37E14F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ckerboard keyboard design template">
  <a:themeElements>
    <a:clrScheme name="Default Design 9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CEF9FE"/>
      </a:accent1>
      <a:accent2>
        <a:srgbClr val="8DC6FF"/>
      </a:accent2>
      <a:accent3>
        <a:srgbClr val="ECFAF7"/>
      </a:accent3>
      <a:accent4>
        <a:srgbClr val="000000"/>
      </a:accent4>
      <a:accent5>
        <a:srgbClr val="E3FBFE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2D2015"/>
        </a:dk1>
        <a:lt1>
          <a:srgbClr val="777777"/>
        </a:lt1>
        <a:dk2>
          <a:srgbClr val="523E26"/>
        </a:dk2>
        <a:lt2>
          <a:srgbClr val="DFC08D"/>
        </a:lt2>
        <a:accent1>
          <a:srgbClr val="B9DC91"/>
        </a:accent1>
        <a:accent2>
          <a:srgbClr val="6699CC"/>
        </a:accent2>
        <a:accent3>
          <a:srgbClr val="B3AFAC"/>
        </a:accent3>
        <a:accent4>
          <a:srgbClr val="656565"/>
        </a:accent4>
        <a:accent5>
          <a:srgbClr val="D9EBC7"/>
        </a:accent5>
        <a:accent6>
          <a:srgbClr val="5C8AB9"/>
        </a:accent6>
        <a:hlink>
          <a:srgbClr val="E66464"/>
        </a:hlink>
        <a:folHlink>
          <a:srgbClr val="6600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5C1F00"/>
        </a:dk1>
        <a:lt1>
          <a:srgbClr val="CCCC99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AEAE82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58572B"/>
        </a:dk1>
        <a:lt1>
          <a:srgbClr val="666699"/>
        </a:lt1>
        <a:dk2>
          <a:srgbClr val="66CCFF"/>
        </a:dk2>
        <a:lt2>
          <a:srgbClr val="3E3E5C"/>
        </a:lt2>
        <a:accent1>
          <a:srgbClr val="CCCC99"/>
        </a:accent1>
        <a:accent2>
          <a:srgbClr val="FFFFCC"/>
        </a:accent2>
        <a:accent3>
          <a:srgbClr val="B8B8CA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336699"/>
        </a:dk1>
        <a:lt1>
          <a:srgbClr val="666666"/>
        </a:lt1>
        <a:dk2>
          <a:srgbClr val="000000"/>
        </a:dk2>
        <a:lt2>
          <a:srgbClr val="33CCFF"/>
        </a:lt2>
        <a:accent1>
          <a:srgbClr val="D2D2D2"/>
        </a:accent1>
        <a:accent2>
          <a:srgbClr val="8DC6FF"/>
        </a:accent2>
        <a:accent3>
          <a:srgbClr val="AAAAA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CC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3366CC"/>
        </a:lt1>
        <a:dk2>
          <a:srgbClr val="000099"/>
        </a:dk2>
        <a:lt2>
          <a:srgbClr val="006699"/>
        </a:lt2>
        <a:accent1>
          <a:srgbClr val="99CCFF"/>
        </a:accent1>
        <a:accent2>
          <a:srgbClr val="FF9900"/>
        </a:accent2>
        <a:accent3>
          <a:srgbClr val="AAAACA"/>
        </a:accent3>
        <a:accent4>
          <a:srgbClr val="2A56AE"/>
        </a:accent4>
        <a:accent5>
          <a:srgbClr val="CAE2FF"/>
        </a:accent5>
        <a:accent6>
          <a:srgbClr val="E78A00"/>
        </a:accent6>
        <a:hlink>
          <a:srgbClr val="009999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CEF9FE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E3FBFE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F66F0A"/>
        </a:dk2>
        <a:lt2>
          <a:srgbClr val="808080"/>
        </a:lt2>
        <a:accent1>
          <a:srgbClr val="99CCFF"/>
        </a:accent1>
        <a:accent2>
          <a:srgbClr val="CCFF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E7E7"/>
        </a:accent6>
        <a:hlink>
          <a:srgbClr val="006699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Checkerboard keyboard design template</Template>
  <TotalTime>805</TotalTime>
  <Words>947</Words>
  <Application>Microsoft Office PowerPoint</Application>
  <PresentationFormat>On-screen Show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Checkerboard keyboard design template</vt:lpstr>
      <vt:lpstr>Network Comparison</vt:lpstr>
      <vt:lpstr>Network Comparison Introduction &amp; Background</vt:lpstr>
      <vt:lpstr>Network Comparison Introduction &amp; Background</vt:lpstr>
      <vt:lpstr>Network Comparison About Diigo</vt:lpstr>
      <vt:lpstr>Network Comparison About Diigo</vt:lpstr>
      <vt:lpstr>Network Comparison About Diigo</vt:lpstr>
      <vt:lpstr>Network Comparison About Diigo</vt:lpstr>
      <vt:lpstr>Network Comparison About Diigo</vt:lpstr>
      <vt:lpstr>Network Comparison About Ning</vt:lpstr>
      <vt:lpstr>Network Comparison About Ning</vt:lpstr>
      <vt:lpstr>Network Comparison About Ning</vt:lpstr>
      <vt:lpstr>Network Comparison About Ning</vt:lpstr>
      <vt:lpstr>Network Comparison Diigo and Ning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cit</dc:creator>
  <cp:lastModifiedBy>cit</cp:lastModifiedBy>
  <cp:revision>65</cp:revision>
  <dcterms:created xsi:type="dcterms:W3CDTF">2010-01-24T00:56:43Z</dcterms:created>
  <dcterms:modified xsi:type="dcterms:W3CDTF">2010-01-25T03:40:09Z</dcterms:modified>
</cp:coreProperties>
</file>